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2"/>
  </p:notesMasterIdLst>
  <p:handoutMasterIdLst>
    <p:handoutMasterId r:id="rId33"/>
  </p:handoutMasterIdLst>
  <p:sldIdLst>
    <p:sldId id="446" r:id="rId16"/>
    <p:sldId id="495" r:id="rId17"/>
    <p:sldId id="478" r:id="rId18"/>
    <p:sldId id="346" r:id="rId19"/>
    <p:sldId id="351" r:id="rId20"/>
    <p:sldId id="512" r:id="rId21"/>
    <p:sldId id="501" r:id="rId22"/>
    <p:sldId id="3849" r:id="rId23"/>
    <p:sldId id="3853" r:id="rId24"/>
    <p:sldId id="477" r:id="rId25"/>
    <p:sldId id="483" r:id="rId26"/>
    <p:sldId id="507" r:id="rId27"/>
    <p:sldId id="508" r:id="rId28"/>
    <p:sldId id="3854" r:id="rId29"/>
    <p:sldId id="486" r:id="rId30"/>
    <p:sldId id="493"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BCA981-B3A4-4E46-8D22-6BFBD1260345}">
          <p14:sldIdLst>
            <p14:sldId id="446"/>
            <p14:sldId id="495"/>
            <p14:sldId id="478"/>
            <p14:sldId id="346"/>
            <p14:sldId id="351"/>
            <p14:sldId id="512"/>
            <p14:sldId id="501"/>
            <p14:sldId id="3849"/>
            <p14:sldId id="3853"/>
            <p14:sldId id="477"/>
            <p14:sldId id="483"/>
          </p14:sldIdLst>
        </p14:section>
        <p14:section name="Untitled Section" id="{2554A268-2C41-4022-861E-8B1F0FFEC119}">
          <p14:sldIdLst>
            <p14:sldId id="507"/>
            <p14:sldId id="508"/>
            <p14:sldId id="3854"/>
            <p14:sldId id="486"/>
            <p14:sldId id="4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4DF8A-65C7-4EDD-9C96-F35AE94D4462}" v="29" dt="2024-01-24T13:42:06.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$ 5,023,940.</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FY25 accommodates a student population that is projected to be 245 students, which is a increase/decrease of 4 students from FY24.</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$ 5,023,940.</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FY25 accommodates a student population that is projected to be 245 students, which is a increase/decrease of 4 students from FY24.</a:t>
          </a:r>
        </a:p>
      </dsp:txBody>
      <dsp:txXfrm>
        <a:off x="496738" y="3852241"/>
        <a:ext cx="8404942" cy="64781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1/24/2024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1/24/2024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a:t>
            </a:r>
            <a:r>
              <a:rPr lang="en-US" dirty="0"/>
              <a:t>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1/24/2024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1/24/2024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1/24/2024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1/24/2024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1/24/2024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1/24/2024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1/24/2024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1/24/2024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1/24/2024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132.xml"/><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1.xml"/><Relationship Id="rId1" Type="http://schemas.openxmlformats.org/officeDocument/2006/relationships/slideLayout" Target="../slideLayouts/slideLayout132.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package" Target="../embeddings/Microsoft_Excel_Binary_Worksheet.xlsb"/><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hyperlink" Target="https://acrobat.adobe.com/link/review?uri=urn:aaid:scds:US:a5158f55-52c8-3a83-a0a3-60851c3922d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HUMPHRIES ELEMNTARY</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077218"/>
          </a:xfrm>
          <a:prstGeom prst="rect">
            <a:avLst/>
          </a:prstGeom>
          <a:noFill/>
        </p:spPr>
        <p:txBody>
          <a:bodyPr wrap="square" rtlCol="0">
            <a:spAutoFit/>
          </a:bodyPr>
          <a:lstStyle/>
          <a:p>
            <a:pPr algn="ctr"/>
            <a:r>
              <a:rPr lang="en-US" sz="3200" b="1">
                <a:latin typeface="+mj-lt"/>
              </a:rPr>
              <a:t>Discussion of</a:t>
            </a:r>
          </a:p>
          <a:p>
            <a:pPr algn="ctr"/>
            <a:r>
              <a:rPr lang="en-US" sz="3200" b="1">
                <a:latin typeface="+mj-lt"/>
              </a:rPr>
              <a:t>Budget Allocation</a:t>
            </a: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11</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2976228660"/>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45368" y="457200"/>
            <a:ext cx="987552" cy="274320"/>
          </a:xfrm>
        </p:spPr>
        <p:txBody>
          <a:bodyPr/>
          <a:lstStyle/>
          <a:p>
            <a:fld id="{3D6C3DC6-EF6E-8948-BFE6-808D46D584D8}" type="slidenum">
              <a:rPr lang="en-US" smtClean="0"/>
              <a:pPr/>
              <a:t>12</a:t>
            </a:fld>
            <a:endParaRPr lang="en-US"/>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accent2"/>
                </a:solidFill>
                <a:latin typeface="Calibri"/>
              </a:rPr>
              <a:t>HUMPHRIES FY25 Allocation</a:t>
            </a:r>
          </a:p>
        </p:txBody>
      </p:sp>
      <p:sp>
        <p:nvSpPr>
          <p:cNvPr id="8" name="TextBox 7">
            <a:extLst>
              <a:ext uri="{FF2B5EF4-FFF2-40B4-BE49-F238E27FC236}">
                <a16:creationId xmlns:a16="http://schemas.microsoft.com/office/drawing/2014/main" id="{3B143AB7-AAC8-27BD-5BDA-BCA33F6B7981}"/>
              </a:ext>
            </a:extLst>
          </p:cNvPr>
          <p:cNvSpPr txBox="1"/>
          <p:nvPr/>
        </p:nvSpPr>
        <p:spPr>
          <a:xfrm>
            <a:off x="2949387" y="2626659"/>
            <a:ext cx="6660777" cy="147732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p:txBody>
      </p:sp>
      <p:graphicFrame>
        <p:nvGraphicFramePr>
          <p:cNvPr id="12" name="Object 11">
            <a:extLst>
              <a:ext uri="{FF2B5EF4-FFF2-40B4-BE49-F238E27FC236}">
                <a16:creationId xmlns:a16="http://schemas.microsoft.com/office/drawing/2014/main" id="{BE557272-9DBC-89A5-736F-901191851E95}"/>
              </a:ext>
            </a:extLst>
          </p:cNvPr>
          <p:cNvGraphicFramePr>
            <a:graphicFrameLocks noChangeAspect="1"/>
          </p:cNvGraphicFramePr>
          <p:nvPr>
            <p:extLst>
              <p:ext uri="{D42A27DB-BD31-4B8C-83A1-F6EECF244321}">
                <p14:modId xmlns:p14="http://schemas.microsoft.com/office/powerpoint/2010/main" val="4061394441"/>
              </p:ext>
            </p:extLst>
          </p:nvPr>
        </p:nvGraphicFramePr>
        <p:xfrm>
          <a:off x="2357718" y="591671"/>
          <a:ext cx="7897906" cy="6146906"/>
        </p:xfrm>
        <a:graphic>
          <a:graphicData uri="http://schemas.openxmlformats.org/presentationml/2006/ole">
            <mc:AlternateContent xmlns:mc="http://schemas.openxmlformats.org/markup-compatibility/2006">
              <mc:Choice xmlns:v="urn:schemas-microsoft-com:vml" Requires="v">
                <p:oleObj name="Worksheet" r:id="rId3" imgW="7058058" imgH="7753479" progId="Excel.Sheet.12">
                  <p:embed/>
                </p:oleObj>
              </mc:Choice>
              <mc:Fallback>
                <p:oleObj name="Worksheet" r:id="rId3" imgW="7058058" imgH="7753479" progId="Excel.Sheet.12">
                  <p:embed/>
                  <p:pic>
                    <p:nvPicPr>
                      <p:cNvPr id="0" name=""/>
                      <p:cNvPicPr/>
                      <p:nvPr/>
                    </p:nvPicPr>
                    <p:blipFill>
                      <a:blip r:embed="rId4"/>
                      <a:stretch>
                        <a:fillRect/>
                      </a:stretch>
                    </p:blipFill>
                    <p:spPr>
                      <a:xfrm>
                        <a:off x="2357718" y="591671"/>
                        <a:ext cx="7897906" cy="6146906"/>
                      </a:xfrm>
                      <a:prstGeom prst="rect">
                        <a:avLst/>
                      </a:prstGeom>
                    </p:spPr>
                  </p:pic>
                </p:oleObj>
              </mc:Fallback>
            </mc:AlternateContent>
          </a:graphicData>
        </a:graphic>
      </p:graphicFrame>
    </p:spTree>
    <p:extLst>
      <p:ext uri="{BB962C8B-B14F-4D97-AF65-F5344CB8AC3E}">
        <p14:creationId xmlns:p14="http://schemas.microsoft.com/office/powerpoint/2010/main" val="246089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dirty="0">
                <a:solidFill>
                  <a:sysClr val="windowText" lastClr="000000"/>
                </a:solidFill>
                <a:latin typeface="Calibri"/>
              </a:rPr>
              <a:t>HUMPHRIES FY25 ALLOCATION</a:t>
            </a:r>
          </a:p>
        </p:txBody>
      </p:sp>
      <p:sp>
        <p:nvSpPr>
          <p:cNvPr id="6" name="TextBox 5">
            <a:extLst>
              <a:ext uri="{FF2B5EF4-FFF2-40B4-BE49-F238E27FC236}">
                <a16:creationId xmlns:a16="http://schemas.microsoft.com/office/drawing/2014/main" id="{2BE1A2BF-A682-6482-B4E4-B1DB9AF31B66}"/>
              </a:ext>
            </a:extLst>
          </p:cNvPr>
          <p:cNvSpPr txBox="1"/>
          <p:nvPr/>
        </p:nvSpPr>
        <p:spPr>
          <a:xfrm>
            <a:off x="4123765" y="2214282"/>
            <a:ext cx="3487270" cy="646331"/>
          </a:xfrm>
          <a:prstGeom prst="rect">
            <a:avLst/>
          </a:prstGeom>
          <a:noFill/>
        </p:spPr>
        <p:txBody>
          <a:bodyPr wrap="square" rtlCol="0">
            <a:spAutoFit/>
          </a:bodyPr>
          <a:lstStyle/>
          <a:p>
            <a:endParaRPr lang="en-US" dirty="0"/>
          </a:p>
          <a:p>
            <a:endParaRPr lang="en-US" dirty="0"/>
          </a:p>
        </p:txBody>
      </p:sp>
      <p:graphicFrame>
        <p:nvGraphicFramePr>
          <p:cNvPr id="8" name="Object 7">
            <a:extLst>
              <a:ext uri="{FF2B5EF4-FFF2-40B4-BE49-F238E27FC236}">
                <a16:creationId xmlns:a16="http://schemas.microsoft.com/office/drawing/2014/main" id="{16EA07FC-81FC-F628-F0BE-A1B90BAD232B}"/>
              </a:ext>
            </a:extLst>
          </p:cNvPr>
          <p:cNvGraphicFramePr>
            <a:graphicFrameLocks noChangeAspect="1"/>
          </p:cNvGraphicFramePr>
          <p:nvPr>
            <p:extLst>
              <p:ext uri="{D42A27DB-BD31-4B8C-83A1-F6EECF244321}">
                <p14:modId xmlns:p14="http://schemas.microsoft.com/office/powerpoint/2010/main" val="3229786839"/>
              </p:ext>
            </p:extLst>
          </p:nvPr>
        </p:nvGraphicFramePr>
        <p:xfrm>
          <a:off x="1164770" y="1317812"/>
          <a:ext cx="9861818" cy="5405718"/>
        </p:xfrm>
        <a:graphic>
          <a:graphicData uri="http://schemas.openxmlformats.org/presentationml/2006/ole">
            <mc:AlternateContent xmlns:mc="http://schemas.openxmlformats.org/markup-compatibility/2006">
              <mc:Choice xmlns:v="urn:schemas-microsoft-com:vml" Requires="v">
                <p:oleObj name="Worksheet" r:id="rId3" imgW="7058058" imgH="3819396" progId="Excel.Sheet.12">
                  <p:embed/>
                </p:oleObj>
              </mc:Choice>
              <mc:Fallback>
                <p:oleObj name="Worksheet" r:id="rId3" imgW="7058058" imgH="3819396" progId="Excel.Sheet.12">
                  <p:embed/>
                  <p:pic>
                    <p:nvPicPr>
                      <p:cNvPr id="0" name=""/>
                      <p:cNvPicPr/>
                      <p:nvPr/>
                    </p:nvPicPr>
                    <p:blipFill>
                      <a:blip r:embed="rId4"/>
                      <a:stretch>
                        <a:fillRect/>
                      </a:stretch>
                    </p:blipFill>
                    <p:spPr>
                      <a:xfrm>
                        <a:off x="1164770" y="1317812"/>
                        <a:ext cx="9861818" cy="5405718"/>
                      </a:xfrm>
                      <a:prstGeom prst="rect">
                        <a:avLst/>
                      </a:prstGeom>
                    </p:spPr>
                  </p:pic>
                </p:oleObj>
              </mc:Fallback>
            </mc:AlternateContent>
          </a:graphicData>
        </a:graphic>
      </p:graphicFrame>
    </p:spTree>
    <p:extLst>
      <p:ext uri="{BB962C8B-B14F-4D97-AF65-F5344CB8AC3E}">
        <p14:creationId xmlns:p14="http://schemas.microsoft.com/office/powerpoint/2010/main" val="30098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A16A-71F8-E9EF-0B1C-E7C553BE9EB0}"/>
              </a:ext>
            </a:extLst>
          </p:cNvPr>
          <p:cNvSpPr>
            <a:spLocks noGrp="1"/>
          </p:cNvSpPr>
          <p:nvPr>
            <p:ph type="title"/>
          </p:nvPr>
        </p:nvSpPr>
        <p:spPr>
          <a:xfrm>
            <a:off x="0" y="163207"/>
            <a:ext cx="7315200" cy="571899"/>
          </a:xfrm>
        </p:spPr>
        <p:txBody>
          <a:bodyPr/>
          <a:lstStyle/>
          <a:p>
            <a:pPr algn="ctr"/>
            <a:r>
              <a:rPr lang="en-US" sz="2800" dirty="0"/>
              <a:t>Change from sy24 to sy25</a:t>
            </a:r>
          </a:p>
        </p:txBody>
      </p:sp>
      <p:graphicFrame>
        <p:nvGraphicFramePr>
          <p:cNvPr id="7" name="Object 6">
            <a:extLst>
              <a:ext uri="{FF2B5EF4-FFF2-40B4-BE49-F238E27FC236}">
                <a16:creationId xmlns:a16="http://schemas.microsoft.com/office/drawing/2014/main" id="{368AD047-0EA0-BD7F-8CB0-BE748E44E5FD}"/>
              </a:ext>
            </a:extLst>
          </p:cNvPr>
          <p:cNvGraphicFramePr>
            <a:graphicFrameLocks noChangeAspect="1"/>
          </p:cNvGraphicFramePr>
          <p:nvPr>
            <p:extLst>
              <p:ext uri="{D42A27DB-BD31-4B8C-83A1-F6EECF244321}">
                <p14:modId xmlns:p14="http://schemas.microsoft.com/office/powerpoint/2010/main" val="306794568"/>
              </p:ext>
            </p:extLst>
          </p:nvPr>
        </p:nvGraphicFramePr>
        <p:xfrm>
          <a:off x="1362635" y="735107"/>
          <a:ext cx="5047130" cy="6122894"/>
        </p:xfrm>
        <a:graphic>
          <a:graphicData uri="http://schemas.openxmlformats.org/presentationml/2006/ole">
            <mc:AlternateContent xmlns:mc="http://schemas.openxmlformats.org/markup-compatibility/2006">
              <mc:Choice xmlns:v="urn:schemas-microsoft-com:vml" Requires="v">
                <p:oleObj name="Binary Worksheet" r:id="rId2" imgW="3972001" imgH="7172402" progId="Excel.SheetBinaryMacroEnabled.12">
                  <p:embed/>
                </p:oleObj>
              </mc:Choice>
              <mc:Fallback>
                <p:oleObj name="Binary Worksheet" r:id="rId2" imgW="3972001" imgH="7172402" progId="Excel.SheetBinaryMacroEnabled.12">
                  <p:embed/>
                  <p:pic>
                    <p:nvPicPr>
                      <p:cNvPr id="0" name=""/>
                      <p:cNvPicPr/>
                      <p:nvPr/>
                    </p:nvPicPr>
                    <p:blipFill>
                      <a:blip r:embed="rId3"/>
                      <a:stretch>
                        <a:fillRect/>
                      </a:stretch>
                    </p:blipFill>
                    <p:spPr>
                      <a:xfrm>
                        <a:off x="1362635" y="735107"/>
                        <a:ext cx="5047130" cy="6122894"/>
                      </a:xfrm>
                      <a:prstGeom prst="rect">
                        <a:avLst/>
                      </a:prstGeom>
                    </p:spPr>
                  </p:pic>
                </p:oleObj>
              </mc:Fallback>
            </mc:AlternateContent>
          </a:graphicData>
        </a:graphic>
      </p:graphicFrame>
    </p:spTree>
    <p:extLst>
      <p:ext uri="{BB962C8B-B14F-4D97-AF65-F5344CB8AC3E}">
        <p14:creationId xmlns:p14="http://schemas.microsoft.com/office/powerpoint/2010/main" val="20961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17</a:t>
            </a:r>
            <a:r>
              <a:rPr lang="en-US" sz="2000" baseline="30000">
                <a:solidFill>
                  <a:schemeClr val="bg2">
                    <a:lumMod val="25000"/>
                  </a:schemeClr>
                </a:solidFill>
              </a:rPr>
              <a:t>th</a:t>
            </a:r>
            <a:r>
              <a:rPr lang="en-US" sz="2000">
                <a:solidFill>
                  <a:schemeClr val="bg2">
                    <a:lumMod val="25000"/>
                  </a:schemeClr>
                </a:solidFill>
              </a:rPr>
              <a:t>-late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(February 26 – March 1)</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15</a:t>
            </a:fld>
            <a:endParaRPr lang="en-US"/>
          </a:p>
        </p:txBody>
      </p:sp>
    </p:spTree>
    <p:extLst>
      <p:ext uri="{BB962C8B-B14F-4D97-AF65-F5344CB8AC3E}">
        <p14:creationId xmlns:p14="http://schemas.microsoft.com/office/powerpoint/2010/main" val="425774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16</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773763274"/>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‘25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dirty="0">
                <a:solidFill>
                  <a:schemeClr val="accent3"/>
                </a:solidFill>
              </a:rPr>
              <a:t>What</a:t>
            </a:r>
          </a:p>
          <a:p>
            <a:pPr marL="57150" marR="0" lvl="0" indent="6350" algn="l" rtl="0">
              <a:spcBef>
                <a:spcPts val="0"/>
              </a:spcBef>
              <a:spcAft>
                <a:spcPts val="1200"/>
              </a:spcAft>
              <a:buSzPct val="100000"/>
            </a:pPr>
            <a:r>
              <a:rPr lang="en-US" sz="2200" dirty="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dirty="0">
                <a:solidFill>
                  <a:schemeClr val="accent3"/>
                </a:solidFill>
              </a:rPr>
              <a:t>Why</a:t>
            </a:r>
          </a:p>
          <a:p>
            <a:pPr marL="57150" indent="6350">
              <a:spcBef>
                <a:spcPts val="0"/>
              </a:spcBef>
              <a:spcAft>
                <a:spcPts val="1200"/>
              </a:spcAft>
              <a:buSzPct val="100000"/>
            </a:pPr>
            <a:r>
              <a:rPr lang="en-US" sz="2200" dirty="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dirty="0">
                <a:solidFill>
                  <a:schemeClr val="accent3"/>
                </a:solidFill>
              </a:rPr>
              <a:t>When</a:t>
            </a:r>
          </a:p>
          <a:p>
            <a:pPr marL="520700" indent="-457200">
              <a:spcBef>
                <a:spcPts val="600"/>
              </a:spcBef>
              <a:buSzPct val="100000"/>
            </a:pPr>
            <a:r>
              <a:rPr lang="en-US" sz="2200" dirty="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FY25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74696" y="92450"/>
            <a:ext cx="6663009" cy="523220"/>
          </a:xfrm>
          <a:prstGeom prst="rect">
            <a:avLst/>
          </a:prstGeom>
          <a:noFill/>
        </p:spPr>
        <p:txBody>
          <a:bodyPr wrap="square" rtlCol="0">
            <a:spAutoFit/>
          </a:bodyPr>
          <a:lstStyle/>
          <a:p>
            <a:pPr algn="ctr"/>
            <a:r>
              <a:rPr lang="en-US" sz="2800" b="1" i="1" dirty="0">
                <a:latin typeface="+mj-lt"/>
              </a:rPr>
              <a:t>HUMPHRIES Strategic Plan </a:t>
            </a:r>
          </a:p>
        </p:txBody>
      </p:sp>
      <p:sp>
        <p:nvSpPr>
          <p:cNvPr id="4" name="TextBox 3"/>
          <p:cNvSpPr txBox="1"/>
          <p:nvPr/>
        </p:nvSpPr>
        <p:spPr>
          <a:xfrm>
            <a:off x="4228647" y="1004720"/>
            <a:ext cx="5871463" cy="369332"/>
          </a:xfrm>
          <a:prstGeom prst="rect">
            <a:avLst/>
          </a:prstGeom>
          <a:solidFill>
            <a:srgbClr val="FFFF00"/>
          </a:solidFill>
        </p:spPr>
        <p:txBody>
          <a:bodyPr wrap="square" rtlCol="0">
            <a:spAutoFit/>
          </a:bodyPr>
          <a:lstStyle/>
          <a:p>
            <a:pPr algn="ctr"/>
            <a:r>
              <a:rPr lang="en-US" b="1" dirty="0">
                <a:solidFill>
                  <a:srgbClr val="FF0000"/>
                </a:solidFill>
              </a:rPr>
              <a:t>(</a:t>
            </a:r>
            <a:r>
              <a:rPr lang="en-US" b="1" dirty="0">
                <a:solidFill>
                  <a:srgbClr val="FF0000"/>
                </a:solidFill>
                <a:hlinkClick r:id="rId4"/>
              </a:rPr>
              <a:t>Insert Copy of Approved Strategic Plan Here</a:t>
            </a:r>
            <a:r>
              <a:rPr lang="en-US" b="1" dirty="0">
                <a:solidFill>
                  <a:srgbClr val="FF0000"/>
                </a:solidFill>
              </a:rPr>
              <a:t>)</a:t>
            </a:r>
            <a:endParaRPr lang="en-US" dirty="0"/>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070533535"/>
              </p:ext>
            </p:extLst>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a:t>Maintain lower class sizes in the primary years by funding </a:t>
                      </a:r>
                      <a:r>
                        <a:rPr lang="en-US" sz="1750" err="1"/>
                        <a:t>parapros</a:t>
                      </a:r>
                      <a:r>
                        <a:rPr lang="en-US" sz="1750"/>
                        <a:t> in 1</a:t>
                      </a:r>
                      <a:r>
                        <a:rPr lang="en-US" sz="1750" baseline="30000"/>
                        <a:t>st</a:t>
                      </a:r>
                      <a:r>
                        <a:rPr lang="en-US" sz="1750"/>
                        <a:t> and second grade</a:t>
                      </a:r>
                    </a:p>
                  </a:txBody>
                  <a:tcPr/>
                </a:tc>
                <a:tc>
                  <a:txBody>
                    <a:bodyPr/>
                    <a:lstStyle/>
                    <a:p>
                      <a:pPr algn="ctr"/>
                      <a:r>
                        <a:rPr lang="en-US" sz="1750"/>
                        <a:t>47%</a:t>
                      </a:r>
                      <a:r>
                        <a:rPr lang="en-US" sz="1750" baseline="0"/>
                        <a:t> mobility rate requires a great deal of teacher attention to students who enter our school throughout the year – many of which are below level. </a:t>
                      </a:r>
                      <a:endParaRPr lang="en-US" sz="1750"/>
                    </a:p>
                  </a:txBody>
                  <a:tcPr/>
                </a:tc>
                <a:extLst>
                  <a:ext uri="{0D108BD9-81ED-4DB2-BD59-A6C34878D82A}">
                    <a16:rowId xmlns:a16="http://schemas.microsoft.com/office/drawing/2014/main" val="10001"/>
                  </a:ext>
                </a:extLst>
              </a:tr>
              <a:tr h="1101087">
                <a:tc>
                  <a:txBody>
                    <a:bodyPr/>
                    <a:lstStyle/>
                    <a:p>
                      <a:pPr algn="ctr"/>
                      <a:r>
                        <a:rPr lang="en-US" sz="1750"/>
                        <a:t>Maximize wrap around services </a:t>
                      </a:r>
                      <a:r>
                        <a:rPr lang="en-US" sz="1750" err="1"/>
                        <a:t>ie</a:t>
                      </a:r>
                      <a:r>
                        <a:rPr lang="en-US" sz="1750"/>
                        <a:t>: Nurse, SSW, Counseling</a:t>
                      </a:r>
                    </a:p>
                  </a:txBody>
                  <a:tcPr/>
                </a:tc>
                <a:tc>
                  <a:txBody>
                    <a:bodyPr/>
                    <a:lstStyle/>
                    <a:p>
                      <a:pPr algn="ctr"/>
                      <a:r>
                        <a:rPr lang="en-US" sz="175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a:t>Increase</a:t>
                      </a:r>
                      <a:r>
                        <a:rPr lang="en-US" sz="1750" baseline="0"/>
                        <a:t> Reading/</a:t>
                      </a:r>
                      <a:r>
                        <a:rPr lang="en-US" sz="1750" baseline="0" err="1"/>
                        <a:t>Lexiles</a:t>
                      </a:r>
                      <a:r>
                        <a:rPr lang="en-US" sz="1750" baseline="0"/>
                        <a:t> and writing of 3</a:t>
                      </a:r>
                      <a:r>
                        <a:rPr lang="en-US" sz="1750" baseline="30000"/>
                        <a:t>rd</a:t>
                      </a:r>
                      <a:r>
                        <a:rPr lang="en-US" sz="1750" baseline="0"/>
                        <a:t> – 5</a:t>
                      </a:r>
                      <a:r>
                        <a:rPr lang="en-US" sz="1750" baseline="30000"/>
                        <a:t>th</a:t>
                      </a:r>
                      <a:r>
                        <a:rPr lang="en-US" sz="1750" baseline="0"/>
                        <a:t> grade students.  How can we restructure our program to achieve this? </a:t>
                      </a:r>
                      <a:endParaRPr lang="en-US" sz="1750"/>
                    </a:p>
                  </a:txBody>
                  <a:tcPr/>
                </a:tc>
                <a:tc>
                  <a:txBody>
                    <a:bodyPr/>
                    <a:lstStyle/>
                    <a:p>
                      <a:pPr algn="ctr"/>
                      <a:r>
                        <a:rPr lang="en-US" sz="1750"/>
                        <a:t>Data indicates that students who have been with us for more than one year have greater</a:t>
                      </a:r>
                      <a:r>
                        <a:rPr lang="en-US" sz="1750" baseline="0"/>
                        <a:t> performance levels than students who are transient.  With 47% of our students coming and going, there is a need to target these students.</a:t>
                      </a:r>
                      <a:endParaRPr lang="en-US" sz="175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r>
              <a:rPr lang="en-US" sz="6000" b="1">
                <a:ln w="22225">
                  <a:solidFill>
                    <a:schemeClr val="accent2"/>
                  </a:solidFill>
                  <a:prstDash val="solid"/>
                </a:ln>
                <a:solidFill>
                  <a:schemeClr val="accent2"/>
                </a:solidFill>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8</a:t>
            </a:fld>
            <a:endParaRPr lang="en-US"/>
          </a:p>
        </p:txBody>
      </p:sp>
    </p:spTree>
    <p:extLst>
      <p:ext uri="{BB962C8B-B14F-4D97-AF65-F5344CB8AC3E}">
        <p14:creationId xmlns:p14="http://schemas.microsoft.com/office/powerpoint/2010/main" val="421235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276503131"/>
              </p:ext>
            </p:extLst>
          </p:nvPr>
        </p:nvGraphicFramePr>
        <p:xfrm>
          <a:off x="2072640" y="997201"/>
          <a:ext cx="8046720" cy="5134093"/>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a:t>Maximize the intervention block daily</a:t>
                      </a:r>
                    </a:p>
                  </a:txBody>
                  <a:tcPr/>
                </a:tc>
                <a:tc>
                  <a:txBody>
                    <a:bodyPr/>
                    <a:lstStyle/>
                    <a:p>
                      <a:pPr algn="ctr"/>
                      <a:r>
                        <a:rPr lang="en-US" sz="2000"/>
                        <a:t>Dedicated time for students to receive specific interventions and/or</a:t>
                      </a:r>
                      <a:r>
                        <a:rPr lang="en-US" sz="2000" baseline="0"/>
                        <a:t> enrichment.</a:t>
                      </a:r>
                      <a:endParaRPr lang="en-US" sz="2000"/>
                    </a:p>
                  </a:txBody>
                  <a:tcPr/>
                </a:tc>
                <a:extLst>
                  <a:ext uri="{0D108BD9-81ED-4DB2-BD59-A6C34878D82A}">
                    <a16:rowId xmlns:a16="http://schemas.microsoft.com/office/drawing/2014/main" val="10001"/>
                  </a:ext>
                </a:extLst>
              </a:tr>
              <a:tr h="1101087">
                <a:tc>
                  <a:txBody>
                    <a:bodyPr/>
                    <a:lstStyle/>
                    <a:p>
                      <a:pPr algn="ctr"/>
                      <a:r>
                        <a:rPr lang="en-US" sz="2000"/>
                        <a:t>Utilize data to meet the individual</a:t>
                      </a:r>
                      <a:r>
                        <a:rPr lang="en-US" sz="2000" baseline="0"/>
                        <a:t> needs of students.  </a:t>
                      </a:r>
                      <a:endParaRPr lang="en-US" sz="2000"/>
                    </a:p>
                  </a:txBody>
                  <a:tcPr/>
                </a:tc>
                <a:tc>
                  <a:txBody>
                    <a:bodyPr/>
                    <a:lstStyle/>
                    <a:p>
                      <a:pPr algn="ctr"/>
                      <a:r>
                        <a:rPr lang="en-US" sz="2000"/>
                        <a:t>Ensure that students are receiving</a:t>
                      </a:r>
                      <a:r>
                        <a:rPr lang="en-US" sz="2000" baseline="0"/>
                        <a:t> maximized opportunities for achievement and remediation daily</a:t>
                      </a:r>
                      <a:endParaRPr lang="en-US" sz="2000"/>
                    </a:p>
                  </a:txBody>
                  <a:tcPr/>
                </a:tc>
                <a:extLst>
                  <a:ext uri="{0D108BD9-81ED-4DB2-BD59-A6C34878D82A}">
                    <a16:rowId xmlns:a16="http://schemas.microsoft.com/office/drawing/2014/main" val="10002"/>
                  </a:ext>
                </a:extLst>
              </a:tr>
              <a:tr h="1016215">
                <a:tc>
                  <a:txBody>
                    <a:bodyPr/>
                    <a:lstStyle/>
                    <a:p>
                      <a:pPr algn="ctr"/>
                      <a:endParaRPr lang="en-US" sz="1750"/>
                    </a:p>
                  </a:txBody>
                  <a:tcPr/>
                </a:tc>
                <a:tc>
                  <a:txBody>
                    <a:bodyPr/>
                    <a:lstStyle/>
                    <a:p>
                      <a:pPr algn="ctr"/>
                      <a:endParaRPr lang="en-US" sz="1750"/>
                    </a:p>
                  </a:txBody>
                  <a:tcPr/>
                </a:tc>
                <a:extLst>
                  <a:ext uri="{0D108BD9-81ED-4DB2-BD59-A6C34878D82A}">
                    <a16:rowId xmlns:a16="http://schemas.microsoft.com/office/drawing/2014/main" val="3820674288"/>
                  </a:ext>
                </a:extLst>
              </a:tr>
              <a:tr h="827773">
                <a:tc>
                  <a:txBody>
                    <a:bodyPr/>
                    <a:lstStyle/>
                    <a:p>
                      <a:pPr algn="ctr"/>
                      <a:endParaRPr lang="en-US" sz="1750"/>
                    </a:p>
                  </a:txBody>
                  <a:tcPr/>
                </a:tc>
                <a:tc>
                  <a:txBody>
                    <a:bodyPr/>
                    <a:lstStyle/>
                    <a:p>
                      <a:pPr algn="ctr"/>
                      <a:endParaRPr lang="en-US" sz="175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pPr>
              <a:defRPr/>
            </a:pPr>
            <a:r>
              <a:rPr lang="en-US" sz="6000" b="1">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9</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Gibel, Tandra</DisplayName>
        <AccountId>14</AccountId>
        <AccountType/>
      </UserInfo>
      <UserInfo>
        <DisplayName>Smith-Reid, Catrina</DisplayName>
        <AccountId>16</AccountId>
        <AccountType/>
      </UserInfo>
      <UserInfo>
        <DisplayName>Sofianos, Audrey</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EFFD6436-D782-4102-B058-F04921F6F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TotalTime>
  <Words>1486</Words>
  <Application>Microsoft Office PowerPoint</Application>
  <PresentationFormat>Widescreen</PresentationFormat>
  <Paragraphs>171</Paragraphs>
  <Slides>16</Slides>
  <Notes>13</Notes>
  <HiddenSlides>0</HiddenSlides>
  <MMClips>0</MMClips>
  <ScaleCrop>false</ScaleCrop>
  <HeadingPairs>
    <vt:vector size="8" baseType="variant">
      <vt:variant>
        <vt:lpstr>Fonts Used</vt:lpstr>
      </vt:variant>
      <vt:variant>
        <vt:i4>8</vt:i4>
      </vt:variant>
      <vt:variant>
        <vt:lpstr>Theme</vt:lpstr>
      </vt:variant>
      <vt:variant>
        <vt:i4>12</vt:i4>
      </vt:variant>
      <vt:variant>
        <vt:lpstr>Embedded OLE Servers</vt:lpstr>
      </vt:variant>
      <vt:variant>
        <vt:i4>2</vt:i4>
      </vt:variant>
      <vt:variant>
        <vt:lpstr>Slide Titles</vt:lpstr>
      </vt:variant>
      <vt:variant>
        <vt:i4>16</vt:i4>
      </vt:variant>
    </vt:vector>
  </HeadingPairs>
  <TitlesOfParts>
    <vt:vector size="38"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Microsoft Excel Worksheet</vt:lpstr>
      <vt:lpstr>Microsoft Excel Binary Worksheet</vt:lpstr>
      <vt:lpstr>PowerPoint Presentation</vt:lpstr>
      <vt:lpstr>Norms</vt:lpstr>
      <vt:lpstr>GO Team Budget Development Process</vt:lpstr>
      <vt:lpstr>PowerPoint Presentation</vt:lpstr>
      <vt:lpstr>Budget Allocation Meeting</vt:lpstr>
      <vt:lpstr>FY25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Change from sy24 to sy25</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Trimble, Jaron</cp:lastModifiedBy>
  <cp:revision>3</cp:revision>
  <cp:lastPrinted>2020-01-13T18:18:48Z</cp:lastPrinted>
  <dcterms:created xsi:type="dcterms:W3CDTF">2014-12-15T21:46:52Z</dcterms:created>
  <dcterms:modified xsi:type="dcterms:W3CDTF">2024-01-24T13:49:59Z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Order">
    <vt:r8>4700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